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8" r:id="rId3"/>
    <p:sldId id="261" r:id="rId4"/>
    <p:sldId id="267" r:id="rId5"/>
    <p:sldId id="269" r:id="rId6"/>
    <p:sldId id="273" r:id="rId7"/>
    <p:sldId id="259" r:id="rId8"/>
    <p:sldId id="262" r:id="rId9"/>
    <p:sldId id="263" r:id="rId10"/>
    <p:sldId id="264" r:id="rId11"/>
    <p:sldId id="265" r:id="rId12"/>
    <p:sldId id="271" r:id="rId13"/>
    <p:sldId id="266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Бируля Валерия Игоревна" initials="БВИ" lastIdx="1" clrIdx="0">
    <p:extLst>
      <p:ext uri="{19B8F6BF-5375-455C-9EA6-DF929625EA0E}">
        <p15:presenceInfo xmlns:p15="http://schemas.microsoft.com/office/powerpoint/2012/main" userId="S::Birul_ap60@student.itstep.by::681241fd-3eb6-4c43-b930-140a552c761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51D080-0FA4-452C-BE9C-57B885F95115}" type="datetime1">
              <a:rPr lang="ru-RU" smtClean="0"/>
              <a:t>11.08.2024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8A2903-BD5A-4833-B0CA-AB5B8165171B}" type="datetime1">
              <a:rPr lang="ru-RU" smtClean="0"/>
              <a:t>11.08.2024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  <a:cs typeface="FreesiaUPC" panose="020B0502040204020203" pitchFamily="34" charset="-34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Дата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4DAEB3-2211-4CA3-9D23-0143FCF3926F}" type="datetime1">
              <a:rPr lang="ru-RU" smtClean="0"/>
              <a:t>11.08.2024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2E9B35-0826-45CC-9C2C-707B22DFAA83}" type="datetime1">
              <a:rPr lang="ru-RU" smtClean="0"/>
              <a:t>11.08.2024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C0063D-EDF2-4190-A726-B9B651F864E7}" type="datetime1">
              <a:rPr lang="ru-RU" smtClean="0"/>
              <a:t>11.08.2024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289488-0C23-4DC8-A9FA-240659547385}" type="datetime1">
              <a:rPr lang="ru-RU" smtClean="0"/>
              <a:t>11.08.2024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A117-2261-4A1D-8BE7-0B7E6A1366C0}" type="datetime1">
              <a:rPr lang="ru-RU" smtClean="0"/>
              <a:t>11.08.2024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9279E9-B6DA-4AB3-A7CE-B748E56BEA69}" type="datetime1">
              <a:rPr lang="ru-RU" smtClean="0"/>
              <a:t>11.08.2024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CF7452-61A3-4CDC-ACAB-74E5B4A7EF57}" type="datetime1">
              <a:rPr lang="ru-RU" smtClean="0"/>
              <a:t>11.08.2024</a:t>
            </a:fld>
            <a:endParaRPr lang="en-US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Номер слайда 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D00952-BE77-47A2-BE29-2226E2D6BB12}" type="datetime1">
              <a:rPr lang="ru-RU" smtClean="0"/>
              <a:t>11.08.2024</a:t>
            </a:fld>
            <a:endParaRPr lang="en-US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D5EF43-AECB-4459-AE90-3AFB54138C76}" type="datetime1">
              <a:rPr lang="ru-RU" smtClean="0"/>
              <a:t>11.08.2024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FD0FAC8F-653F-479B-B209-9F30C9091843}" type="datetime1">
              <a:rPr lang="ru-RU" smtClean="0"/>
              <a:t>11.08.2024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6FD9FC9-5FD1-4E3B-B719-212F55599717}" type="datetime1">
              <a:rPr lang="ru-RU" smtClean="0"/>
              <a:t>11.08.2024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" dirty="0"/>
              <a:t>Щелкните, чтобы изменить стили текста образца слайда</a:t>
            </a:r>
          </a:p>
          <a:p>
            <a:pPr lvl="1" rtl="0"/>
            <a:r>
              <a:rPr lang="ru" dirty="0"/>
              <a:t>Второй уровень</a:t>
            </a:r>
          </a:p>
          <a:p>
            <a:pPr lvl="2" rtl="0"/>
            <a:r>
              <a:rPr lang="ru" dirty="0"/>
              <a:t>Третий уровень</a:t>
            </a:r>
          </a:p>
          <a:p>
            <a:pPr lvl="3" rtl="0"/>
            <a:r>
              <a:rPr lang="ru" dirty="0"/>
              <a:t>Четвертый уровень</a:t>
            </a:r>
          </a:p>
          <a:p>
            <a:pPr lvl="4" rtl="0"/>
            <a:r>
              <a:rPr lang="ru" dirty="0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428A7F57-8526-4A03-89D8-FFB0245E6649}" type="datetime1">
              <a:rPr lang="ru-RU" smtClean="0"/>
              <a:t>11.08.2024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r>
              <a:rPr lang="ru" sz="7200" dirty="0"/>
              <a:t>Анализ продажи автомобилей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7027" y="5814873"/>
            <a:ext cx="4306044" cy="625087"/>
          </a:xfrm>
        </p:spPr>
        <p:txBody>
          <a:bodyPr rtlCol="0">
            <a:normAutofit/>
          </a:bodyPr>
          <a:lstStyle/>
          <a:p>
            <a:pPr rtl="0"/>
            <a:r>
              <a:rPr lang="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ы</a:t>
            </a:r>
            <a:r>
              <a:rPr lang="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полнила: Бируля в.И</a:t>
            </a:r>
          </a:p>
        </p:txBody>
      </p:sp>
      <p:pic>
        <p:nvPicPr>
          <p:cNvPr id="5" name="Рисунок 4" descr="Изображение здания, места для сидения, скамейки, вид сбоку&#10;&#10;Автоматически созданное описание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05B83-1AFD-416B-9B82-1D41B366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38E5D9-E75B-4323-BC1B-4B7E16A4E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558246-4E77-4BFB-862B-5177355D5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11.08.2024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96DCE1-8571-4754-9E93-7105D041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02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571C4-DE75-470C-8CD4-589F5952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ВЫВОДЫ: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4EA655-4A92-4FA0-95C0-DFED2F7F7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25" y="2130641"/>
            <a:ext cx="11230254" cy="3871465"/>
          </a:xfrm>
        </p:spPr>
        <p:txBody>
          <a:bodyPr>
            <a:normAutofit fontScale="92500" lnSpcReduction="10000"/>
          </a:bodyPr>
          <a:lstStyle/>
          <a:p>
            <a:pPr indent="-72000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1. </a:t>
            </a:r>
            <a:r>
              <a:rPr lang="ru-RU" u="sng" dirty="0">
                <a:solidFill>
                  <a:schemeClr val="accent3">
                    <a:lumMod val="50000"/>
                  </a:schemeClr>
                </a:solidFill>
              </a:rPr>
              <a:t>Большинство покупателей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– мужчины со средним годовым доходом в  среднем в размере 851 тыс. долл. </a:t>
            </a:r>
          </a:p>
          <a:p>
            <a:pPr indent="-72000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2. Выявлены определённые </a:t>
            </a:r>
            <a:r>
              <a:rPr lang="ru-RU" u="sng" dirty="0">
                <a:solidFill>
                  <a:schemeClr val="accent3">
                    <a:lumMod val="50000"/>
                  </a:schemeClr>
                </a:solidFill>
              </a:rPr>
              <a:t>предпочтения клиентов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 при выборе автомобиля:</a:t>
            </a:r>
          </a:p>
          <a:p>
            <a:pPr indent="-72000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- цвет: бледно-белый.</a:t>
            </a:r>
          </a:p>
          <a:p>
            <a:pPr indent="-72000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- тип кузова - внедорожник или хэтчбек</a:t>
            </a:r>
          </a:p>
          <a:p>
            <a:pPr indent="-72000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- двигатель - с двойным верхним распределительный валом.</a:t>
            </a:r>
          </a:p>
          <a:p>
            <a:pPr indent="-72000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-коробка передач – автоматическая.</a:t>
            </a:r>
          </a:p>
          <a:p>
            <a:pPr indent="-72000">
              <a:spcBef>
                <a:spcPts val="600"/>
              </a:spcBef>
              <a:spcAft>
                <a:spcPts val="600"/>
              </a:spcAft>
            </a:pP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  <a:p>
            <a:pPr indent="-72000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В тройку лидеров по продажам входят такие компании-производители, как </a:t>
            </a:r>
            <a:r>
              <a:rPr lang="ru-RU" b="1" dirty="0">
                <a:solidFill>
                  <a:schemeClr val="accent3">
                    <a:lumMod val="50000"/>
                  </a:schemeClr>
                </a:solidFill>
              </a:rPr>
              <a:t>Ford, Chevrolet и Dodge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. </a:t>
            </a:r>
          </a:p>
          <a:p>
            <a:pPr indent="-72000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Регионы с самыми высокими продажами — Остин, Джейнсвилл, Скоттсдейл.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BY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71217E-4BA2-4BC6-B80B-BC83FB5BD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620F33-7743-4741-B87E-81754168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723" y="46037"/>
            <a:ext cx="2189456" cy="213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30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571C4-DE75-470C-8CD4-589F5952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ВЫВОДЫ: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4EA655-4A92-4FA0-95C0-DFED2F7F7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48" y="2108201"/>
            <a:ext cx="10972800" cy="4257088"/>
          </a:xfrm>
        </p:spPr>
        <p:txBody>
          <a:bodyPr>
            <a:normAutofit/>
          </a:bodyPr>
          <a:lstStyle/>
          <a:p>
            <a:r>
              <a:rPr lang="ru-RU" dirty="0"/>
              <a:t>3. Наблюдается положительная динамика роста продаж авто в 2023 году относительно каждого месяца предыдущего года. Сезонность приобретения авто: значительный рост продаж - в сентябре и в период ноябрь-декабрь, спад продаж - в январе-феврале.</a:t>
            </a:r>
          </a:p>
          <a:p>
            <a:r>
              <a:rPr lang="ru-RU" dirty="0"/>
              <a:t>4. </a:t>
            </a:r>
            <a:r>
              <a:rPr lang="ru-RU" b="0" i="0" dirty="0">
                <a:effectLst/>
                <a:latin typeface="system-ui"/>
              </a:rPr>
              <a:t>Явной зависимости стоимости покупаемого автомобиля от годового дохода покупателя не наблюдается. Можно отметить, что превалирующая часть покупателей имеют годовой доход до 200 </a:t>
            </a:r>
            <a:r>
              <a:rPr lang="ru-RU" b="0" i="0" dirty="0" err="1">
                <a:effectLst/>
                <a:latin typeface="system-ui"/>
              </a:rPr>
              <a:t>тыс.долл</a:t>
            </a:r>
            <a:r>
              <a:rPr lang="ru-RU" b="0" i="0" dirty="0">
                <a:effectLst/>
                <a:latin typeface="system-ui"/>
              </a:rPr>
              <a:t>, при этом они покупают авто стоимостью в диапазоне от 8 000 до 47 000 долл. Средняя стоимость авто 28 тыс. долл. </a:t>
            </a:r>
          </a:p>
          <a:p>
            <a:r>
              <a:rPr lang="ru-RU" dirty="0"/>
              <a:t>5. С помощью RFM – анализа сегментировали клиентов на 7 групп: </a:t>
            </a:r>
            <a:r>
              <a:rPr lang="ru-RU" dirty="0" err="1"/>
              <a:t>вип</a:t>
            </a:r>
            <a:r>
              <a:rPr lang="ru-RU" dirty="0"/>
              <a:t> клиентов, лояльных, новых, «спящих», «</a:t>
            </a:r>
            <a:r>
              <a:rPr lang="ru-RU" dirty="0" err="1"/>
              <a:t>среднячков</a:t>
            </a:r>
            <a:r>
              <a:rPr lang="ru-RU" dirty="0"/>
              <a:t>», «китов» и потерянных. Это может позволить сделать маркетинговые предложения более эффективными.</a:t>
            </a:r>
          </a:p>
          <a:p>
            <a:endParaRPr lang="ru-RU" dirty="0"/>
          </a:p>
          <a:p>
            <a:endParaRPr lang="ru-RU" dirty="0"/>
          </a:p>
          <a:p>
            <a:endParaRPr lang="ru-BY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71217E-4BA2-4BC6-B80B-BC83FB5BD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3F64E4-E2C3-4207-AE95-8360B5AEF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558" y="69468"/>
            <a:ext cx="4572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9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9031638-5999-4496-9B2B-8BB8787A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39" y="1452480"/>
            <a:ext cx="11583786" cy="2222875"/>
          </a:xfrm>
        </p:spPr>
        <p:txBody>
          <a:bodyPr/>
          <a:lstStyle/>
          <a:p>
            <a:r>
              <a:rPr lang="ru-RU" sz="6000" dirty="0">
                <a:solidFill>
                  <a:schemeClr val="accent3">
                    <a:lumMod val="75000"/>
                  </a:schemeClr>
                </a:solidFill>
              </a:rPr>
              <a:t>СПАСИБО ЗА ВНИМАНИЕ !!!</a:t>
            </a:r>
            <a:endParaRPr lang="ru-BY" sz="6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9160043-0647-4E30-8638-7606D1C1F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B809D1-11B2-4238-8A04-9497E87A2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DA4ECA-72E8-42A8-98A6-CA761015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0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5825" y="1082922"/>
            <a:ext cx="7918450" cy="5368925"/>
          </a:xfrm>
        </p:spPr>
        <p:txBody>
          <a:bodyPr rtlCol="0" anchor="ctr">
            <a:normAutofit/>
          </a:bodyPr>
          <a:lstStyle/>
          <a:p>
            <a:r>
              <a:rPr lang="ru-RU" sz="4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был проведён на основе</a:t>
            </a:r>
            <a:r>
              <a:rPr lang="ru-RU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отчёта о продаже автомобилей за период с 01.01.2022 по 31.12.2023 в 7 штатах США (</a:t>
            </a:r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Middletown</a:t>
            </a:r>
            <a:r>
              <a:rPr lang="ru-RU" sz="4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Aurora</a:t>
            </a:r>
            <a:r>
              <a:rPr lang="ru-RU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Greenville</a:t>
            </a:r>
            <a:r>
              <a:rPr lang="ru-RU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Pasco</a:t>
            </a:r>
            <a:r>
              <a:rPr lang="ru-RU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Janesville</a:t>
            </a:r>
            <a:r>
              <a:rPr lang="ru-RU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Scottsdale</a:t>
            </a:r>
            <a:r>
              <a:rPr lang="ru-RU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Austin</a:t>
            </a:r>
            <a:r>
              <a:rPr lang="ru-RU" sz="4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  <a:br>
              <a:rPr lang="ru-RU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BY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" sz="2800" i="1" dirty="0">
              <a:solidFill>
                <a:srgbClr val="FFFFFF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980095F-A56D-464F-A8DC-627ED078F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858" y="1162142"/>
            <a:ext cx="3320127" cy="341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4209" y="2556553"/>
            <a:ext cx="11188700" cy="3524250"/>
          </a:xfrm>
        </p:spPr>
        <p:txBody>
          <a:bodyPr rtlCol="0" anchor="ctr">
            <a:normAutofit fontScale="90000"/>
          </a:bodyPr>
          <a:lstStyle/>
          <a:p>
            <a:pPr lvl="0" rtl="0"/>
            <a:r>
              <a:rPr lang="ru" sz="4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Цели проведённого анализа</a:t>
            </a:r>
            <a:r>
              <a:rPr lang="ru" sz="4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br>
              <a:rPr lang="ru" sz="4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ru-RU" sz="4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4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Изучить общие тенденции и сезонные закономерности продаж автомобилей.</a:t>
            </a:r>
            <a:br>
              <a:rPr lang="ru-RU" sz="4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" sz="4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ru-RU" sz="4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Выявить предпочтения потребителей.</a:t>
            </a:r>
            <a:br>
              <a:rPr lang="ru-RU" sz="4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4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Вычленить сегменты клиентов для более эффективной работы маркетинга.</a:t>
            </a:r>
            <a:br>
              <a:rPr lang="ru-RU" sz="4800" i="1" dirty="0">
                <a:solidFill>
                  <a:srgbClr val="FFFFFF"/>
                </a:solidFill>
              </a:rPr>
            </a:br>
            <a:br>
              <a:rPr lang="ru-RU" sz="4800" i="1" dirty="0">
                <a:solidFill>
                  <a:srgbClr val="FFFFFF"/>
                </a:solidFill>
              </a:rPr>
            </a:br>
            <a:endParaRPr lang="ru" sz="4800" i="1" dirty="0">
              <a:solidFill>
                <a:srgbClr val="FFFFFF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F86471-4DCE-4D2C-BA99-9A329FF4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239" y="162947"/>
            <a:ext cx="3388448" cy="239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1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249238"/>
            <a:ext cx="8380520" cy="5574513"/>
          </a:xfrm>
        </p:spPr>
        <p:txBody>
          <a:bodyPr rtlCol="0" anchor="ctr">
            <a:noAutofit/>
          </a:bodyPr>
          <a:lstStyle/>
          <a:p>
            <a:pPr lvl="0" rtl="0"/>
            <a:r>
              <a:rPr lang="ru-RU" sz="3200" i="1" u="sng" dirty="0">
                <a:solidFill>
                  <a:schemeClr val="accent3">
                    <a:lumMod val="75000"/>
                  </a:schemeClr>
                </a:solidFill>
              </a:rPr>
              <a:t>Этапы реализации проекта</a:t>
            </a: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:</a:t>
            </a:r>
            <a:b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1.	Изучение данных в </a:t>
            </a:r>
            <a:r>
              <a:rPr lang="ru-RU" sz="3200" i="1" dirty="0" err="1">
                <a:solidFill>
                  <a:schemeClr val="accent3">
                    <a:lumMod val="75000"/>
                  </a:schemeClr>
                </a:solidFill>
              </a:rPr>
              <a:t>Jupyter</a:t>
            </a: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ru-RU" sz="3200" i="1" dirty="0" err="1">
                <a:solidFill>
                  <a:schemeClr val="accent3">
                    <a:lumMod val="75000"/>
                  </a:schemeClr>
                </a:solidFill>
              </a:rPr>
              <a:t>notebook</a:t>
            </a: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b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2.	«Чистка данных».</a:t>
            </a:r>
            <a:b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3.	Группировка данных по различным критериям выбора автомобилей.</a:t>
            </a:r>
            <a:b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4.	Статистическое изучение данных.</a:t>
            </a:r>
            <a:b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5.	Проведение корреляционного  и </a:t>
            </a:r>
            <a:r>
              <a:rPr lang="en-US" sz="3200" i="1" dirty="0" err="1">
                <a:solidFill>
                  <a:schemeClr val="accent3">
                    <a:lumMod val="75000"/>
                  </a:schemeClr>
                </a:solidFill>
              </a:rPr>
              <a:t>rfm</a:t>
            </a:r>
            <a:r>
              <a:rPr lang="en-US" sz="3200" i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анализа.</a:t>
            </a:r>
            <a:b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6.	Создание </a:t>
            </a:r>
            <a:r>
              <a:rPr lang="ru-RU" sz="3200" i="1" dirty="0" err="1">
                <a:solidFill>
                  <a:schemeClr val="accent3">
                    <a:lumMod val="75000"/>
                  </a:schemeClr>
                </a:solidFill>
              </a:rPr>
              <a:t>дашборда</a:t>
            </a: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 в Power BI.</a:t>
            </a:r>
            <a:br>
              <a:rPr lang="en-US" sz="3200" i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3200" i="1" dirty="0">
                <a:solidFill>
                  <a:schemeClr val="accent3">
                    <a:lumMod val="75000"/>
                  </a:schemeClr>
                </a:solidFill>
              </a:rPr>
              <a:t>7.    </a:t>
            </a:r>
            <a:r>
              <a:rPr lang="ru-RU" sz="3200" i="1" dirty="0">
                <a:solidFill>
                  <a:schemeClr val="accent3">
                    <a:lumMod val="75000"/>
                  </a:schemeClr>
                </a:solidFill>
              </a:rPr>
              <a:t>Выполнение задания по </a:t>
            </a:r>
            <a:r>
              <a:rPr lang="en-US" sz="3200" i="1" dirty="0">
                <a:solidFill>
                  <a:schemeClr val="accent3">
                    <a:lumMod val="75000"/>
                  </a:schemeClr>
                </a:solidFill>
              </a:rPr>
              <a:t>SQL.</a:t>
            </a:r>
            <a:endParaRPr lang="ru-RU" sz="32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8B3881-4EE4-4C4E-BF67-190892D7A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117" y="1523260"/>
            <a:ext cx="349188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82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031FFC9-68BB-4BA6-AC6B-5B49B617F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92" y="4181382"/>
            <a:ext cx="11114843" cy="2112885"/>
          </a:xfrm>
        </p:spPr>
        <p:txBody>
          <a:bodyPr>
            <a:noAutofit/>
          </a:bodyPr>
          <a:lstStyle/>
          <a:p>
            <a:r>
              <a:rPr lang="ru-RU" sz="1700" dirty="0"/>
              <a:t>Явной зависимости стоимости автомобиля и годового дохода покупателя не наблюдается. </a:t>
            </a:r>
            <a:br>
              <a:rPr lang="ru-RU" sz="1700" dirty="0"/>
            </a:br>
            <a:r>
              <a:rPr lang="ru-RU" sz="1700" dirty="0"/>
              <a:t>Можно отметить, что превалирующая часть покупателей имеют годовой доход до 200 </a:t>
            </a:r>
            <a:r>
              <a:rPr lang="ru-RU" sz="1700" dirty="0" err="1"/>
              <a:t>тыс.долл</a:t>
            </a:r>
            <a:r>
              <a:rPr lang="ru-RU" sz="1700" dirty="0"/>
              <a:t>, при этом они покупают, авто стоимостью от 8 000 до 47 000 долл. </a:t>
            </a:r>
            <a:br>
              <a:rPr lang="ru-RU" sz="1700" dirty="0"/>
            </a:br>
            <a:r>
              <a:rPr lang="ru-RU" sz="1700" dirty="0"/>
              <a:t>Имеются аномалии: часть покупателей с доходом в районе 10 тыс. </a:t>
            </a:r>
            <a:r>
              <a:rPr lang="ru-RU" sz="1700" dirty="0" err="1"/>
              <a:t>долл</a:t>
            </a:r>
            <a:r>
              <a:rPr lang="ru-RU" sz="1700" dirty="0"/>
              <a:t> купили авто стоимостью в диапазоне - от 1200 до 85 000 долл. Покупатель с наибольшим годовым доходом (11,2 </a:t>
            </a:r>
            <a:r>
              <a:rPr lang="ru-RU" sz="1700" dirty="0" err="1"/>
              <a:t>млн.долл</a:t>
            </a:r>
            <a:r>
              <a:rPr lang="ru-RU" sz="1700" dirty="0"/>
              <a:t>) купил авто стоимостью всего за 26 тыс. долл.</a:t>
            </a:r>
            <a:endParaRPr lang="ru-BY" sz="1700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EB2AE4-D151-449A-B6C1-80E9AB166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35C861-D16E-4AD1-92D4-429695882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95" y="19404"/>
            <a:ext cx="10549308" cy="476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0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5B121E-7A62-4D9E-BA69-5CDCB7C6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58" y="215311"/>
            <a:ext cx="4927108" cy="1018414"/>
          </a:xfrm>
        </p:spPr>
        <p:txBody>
          <a:bodyPr>
            <a:normAutofit/>
          </a:bodyPr>
          <a:lstStyle/>
          <a:p>
            <a:r>
              <a:rPr lang="en-US" sz="5400" dirty="0"/>
              <a:t>RFM – </a:t>
            </a:r>
            <a:r>
              <a:rPr lang="ru-RU" sz="5400" dirty="0"/>
              <a:t>анализ</a:t>
            </a:r>
            <a:endParaRPr lang="ru-BY" sz="5400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EB2AE4-D151-449A-B6C1-80E9AB166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974DD2-40AA-4E86-9ED6-6DEB8897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666" y="1006413"/>
            <a:ext cx="6652334" cy="7954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955BA2-9793-4D99-9BED-25CD20E08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088" y="1930539"/>
            <a:ext cx="8016013" cy="368014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6752A19-1F70-4861-94D8-AEA9C2934A2E}"/>
              </a:ext>
            </a:extLst>
          </p:cNvPr>
          <p:cNvSpPr/>
          <p:nvPr/>
        </p:nvSpPr>
        <p:spPr>
          <a:xfrm>
            <a:off x="10170642" y="4453812"/>
            <a:ext cx="887767" cy="573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D6667-05D9-4171-832E-BEFD6969EBB1}"/>
              </a:ext>
            </a:extLst>
          </p:cNvPr>
          <p:cNvSpPr txBox="1"/>
          <p:nvPr/>
        </p:nvSpPr>
        <p:spPr>
          <a:xfrm>
            <a:off x="10244966" y="4509877"/>
            <a:ext cx="838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VIP </a:t>
            </a:r>
            <a:r>
              <a:rPr lang="ru-RU" sz="1400" dirty="0"/>
              <a:t>клиенты</a:t>
            </a:r>
            <a:endParaRPr lang="ru-BY" sz="14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E636D86-3343-4A7F-9F09-4FFBFCFF33AD}"/>
              </a:ext>
            </a:extLst>
          </p:cNvPr>
          <p:cNvSpPr/>
          <p:nvPr/>
        </p:nvSpPr>
        <p:spPr>
          <a:xfrm>
            <a:off x="1082611" y="4717248"/>
            <a:ext cx="1065319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DD19C-F0C6-4FF5-A8F8-B4D73D0F6BA7}"/>
              </a:ext>
            </a:extLst>
          </p:cNvPr>
          <p:cNvSpPr txBox="1"/>
          <p:nvPr/>
        </p:nvSpPr>
        <p:spPr>
          <a:xfrm>
            <a:off x="1074797" y="4717248"/>
            <a:ext cx="122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Потерянные клиенты</a:t>
            </a:r>
            <a:endParaRPr lang="ru-BY" sz="14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5B38E4B-9C59-4756-8BE2-20C342354792}"/>
              </a:ext>
            </a:extLst>
          </p:cNvPr>
          <p:cNvSpPr/>
          <p:nvPr/>
        </p:nvSpPr>
        <p:spPr>
          <a:xfrm>
            <a:off x="2777071" y="4298744"/>
            <a:ext cx="994299" cy="47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2A553-3BD2-43D9-B48A-9830FAB0CF9F}"/>
              </a:ext>
            </a:extLst>
          </p:cNvPr>
          <p:cNvSpPr txBox="1"/>
          <p:nvPr/>
        </p:nvSpPr>
        <p:spPr>
          <a:xfrm>
            <a:off x="2789820" y="4394761"/>
            <a:ext cx="994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«Спящие»</a:t>
            </a:r>
            <a:endParaRPr lang="ru-BY" sz="1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313D17-F71D-4C3B-8FF4-77DFB523B6C7}"/>
              </a:ext>
            </a:extLst>
          </p:cNvPr>
          <p:cNvSpPr/>
          <p:nvPr/>
        </p:nvSpPr>
        <p:spPr>
          <a:xfrm>
            <a:off x="6031035" y="5713759"/>
            <a:ext cx="1203666" cy="423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«Киты»</a:t>
            </a:r>
            <a:endParaRPr lang="ru-BY" sz="14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2D3B691-1C45-4841-B372-015E2C8C4FA8}"/>
              </a:ext>
            </a:extLst>
          </p:cNvPr>
          <p:cNvSpPr/>
          <p:nvPr/>
        </p:nvSpPr>
        <p:spPr>
          <a:xfrm>
            <a:off x="7474998" y="4516185"/>
            <a:ext cx="994299" cy="407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3">
                    <a:lumMod val="50000"/>
                  </a:schemeClr>
                </a:solidFill>
              </a:rPr>
              <a:t>Лояльные клиенты</a:t>
            </a:r>
            <a:endParaRPr lang="ru-BY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B29D660-540C-46D5-957F-B9AFCB380A8E}"/>
              </a:ext>
            </a:extLst>
          </p:cNvPr>
          <p:cNvSpPr/>
          <p:nvPr/>
        </p:nvSpPr>
        <p:spPr>
          <a:xfrm>
            <a:off x="4386486" y="3037577"/>
            <a:ext cx="3213698" cy="516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accent3">
                    <a:lumMod val="50000"/>
                  </a:schemeClr>
                </a:solidFill>
              </a:rPr>
              <a:t>«</a:t>
            </a:r>
            <a:r>
              <a:rPr lang="ru-RU" sz="1400" dirty="0" err="1">
                <a:solidFill>
                  <a:schemeClr val="tx1"/>
                </a:solidFill>
              </a:rPr>
              <a:t>Среднячки</a:t>
            </a:r>
            <a:r>
              <a:rPr lang="ru-RU" sz="1400" dirty="0">
                <a:solidFill>
                  <a:schemeClr val="tx1"/>
                </a:solidFill>
              </a:rPr>
              <a:t>»</a:t>
            </a:r>
            <a:endParaRPr lang="ru-BY" sz="1400" dirty="0">
              <a:solidFill>
                <a:schemeClr val="tx1"/>
              </a:solidFill>
            </a:endParaRPr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9CE9C6B0-699D-47D9-B692-1BDD5A52EDAE}"/>
              </a:ext>
            </a:extLst>
          </p:cNvPr>
          <p:cNvCxnSpPr/>
          <p:nvPr/>
        </p:nvCxnSpPr>
        <p:spPr>
          <a:xfrm flipH="1">
            <a:off x="9953105" y="4842233"/>
            <a:ext cx="178650" cy="2292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72683067-A7BD-41AD-8DE7-8774A3DA329D}"/>
              </a:ext>
            </a:extLst>
          </p:cNvPr>
          <p:cNvCxnSpPr/>
          <p:nvPr/>
        </p:nvCxnSpPr>
        <p:spPr>
          <a:xfrm>
            <a:off x="2173223" y="4978858"/>
            <a:ext cx="339158" cy="92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D86F2DAE-29A4-4F23-883B-B88FA6913506}"/>
              </a:ext>
            </a:extLst>
          </p:cNvPr>
          <p:cNvCxnSpPr>
            <a:cxnSpLocks/>
          </p:cNvCxnSpPr>
          <p:nvPr/>
        </p:nvCxnSpPr>
        <p:spPr>
          <a:xfrm flipH="1" flipV="1">
            <a:off x="4230825" y="5317610"/>
            <a:ext cx="1786277" cy="533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BAF12A6B-9ECD-4A00-A543-047E67CFA325}"/>
              </a:ext>
            </a:extLst>
          </p:cNvPr>
          <p:cNvCxnSpPr>
            <a:cxnSpLocks/>
          </p:cNvCxnSpPr>
          <p:nvPr/>
        </p:nvCxnSpPr>
        <p:spPr>
          <a:xfrm flipV="1">
            <a:off x="6243288" y="5313218"/>
            <a:ext cx="0" cy="400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E50254AD-8AD7-46AD-8261-39A8EA397A74}"/>
              </a:ext>
            </a:extLst>
          </p:cNvPr>
          <p:cNvCxnSpPr>
            <a:cxnSpLocks/>
          </p:cNvCxnSpPr>
          <p:nvPr/>
        </p:nvCxnSpPr>
        <p:spPr>
          <a:xfrm flipV="1">
            <a:off x="7106040" y="5370493"/>
            <a:ext cx="331605" cy="290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F8816721-6432-480E-B4B2-E4732952CDB8}"/>
              </a:ext>
            </a:extLst>
          </p:cNvPr>
          <p:cNvCxnSpPr>
            <a:cxnSpLocks/>
          </p:cNvCxnSpPr>
          <p:nvPr/>
        </p:nvCxnSpPr>
        <p:spPr>
          <a:xfrm flipH="1" flipV="1">
            <a:off x="5388553" y="5313218"/>
            <a:ext cx="738951" cy="400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99DA6DE3-5A0C-4BC0-9FAD-E0F5DE003FBF}"/>
              </a:ext>
            </a:extLst>
          </p:cNvPr>
          <p:cNvCxnSpPr>
            <a:cxnSpLocks/>
          </p:cNvCxnSpPr>
          <p:nvPr/>
        </p:nvCxnSpPr>
        <p:spPr>
          <a:xfrm flipV="1">
            <a:off x="7247344" y="5313218"/>
            <a:ext cx="795825" cy="6062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98E7A24D-AA92-4A44-8906-92F3E410B368}"/>
              </a:ext>
            </a:extLst>
          </p:cNvPr>
          <p:cNvCxnSpPr>
            <a:cxnSpLocks/>
          </p:cNvCxnSpPr>
          <p:nvPr/>
        </p:nvCxnSpPr>
        <p:spPr>
          <a:xfrm flipV="1">
            <a:off x="7230773" y="5355592"/>
            <a:ext cx="2084196" cy="6871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6D3C569A-1185-4943-ABC1-C1854499E21B}"/>
              </a:ext>
            </a:extLst>
          </p:cNvPr>
          <p:cNvSpPr/>
          <p:nvPr/>
        </p:nvSpPr>
        <p:spPr>
          <a:xfrm>
            <a:off x="8218426" y="3475306"/>
            <a:ext cx="925574" cy="407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</a:rPr>
              <a:t>Новые клиенты</a:t>
            </a:r>
            <a:endParaRPr lang="ru-BY" sz="1400" dirty="0">
              <a:solidFill>
                <a:schemeClr val="tx1"/>
              </a:solidFill>
            </a:endParaRPr>
          </a:p>
        </p:txBody>
      </p: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E0F9649F-0535-4DC5-9F21-A4CFF03F113F}"/>
              </a:ext>
            </a:extLst>
          </p:cNvPr>
          <p:cNvCxnSpPr>
            <a:cxnSpLocks/>
          </p:cNvCxnSpPr>
          <p:nvPr/>
        </p:nvCxnSpPr>
        <p:spPr>
          <a:xfrm>
            <a:off x="7806344" y="4940106"/>
            <a:ext cx="0" cy="287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12D2D9BD-AAA2-4EC4-9441-9F89984CBFD3}"/>
              </a:ext>
            </a:extLst>
          </p:cNvPr>
          <p:cNvCxnSpPr>
            <a:cxnSpLocks/>
          </p:cNvCxnSpPr>
          <p:nvPr/>
        </p:nvCxnSpPr>
        <p:spPr>
          <a:xfrm>
            <a:off x="8263194" y="4954535"/>
            <a:ext cx="1311104" cy="2286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0A529F07-C773-445D-9EC7-21AB26217A54}"/>
              </a:ext>
            </a:extLst>
          </p:cNvPr>
          <p:cNvCxnSpPr>
            <a:cxnSpLocks/>
          </p:cNvCxnSpPr>
          <p:nvPr/>
        </p:nvCxnSpPr>
        <p:spPr>
          <a:xfrm>
            <a:off x="9314969" y="5849472"/>
            <a:ext cx="0" cy="287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127A691C-A8C2-4576-A0A3-B9128E62D359}"/>
              </a:ext>
            </a:extLst>
          </p:cNvPr>
          <p:cNvCxnSpPr>
            <a:cxnSpLocks/>
          </p:cNvCxnSpPr>
          <p:nvPr/>
        </p:nvCxnSpPr>
        <p:spPr>
          <a:xfrm flipH="1">
            <a:off x="5975355" y="4941341"/>
            <a:ext cx="1669901" cy="3083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0CDE1EC7-8988-48FA-B89C-C53F75EA2D51}"/>
              </a:ext>
            </a:extLst>
          </p:cNvPr>
          <p:cNvCxnSpPr>
            <a:cxnSpLocks/>
          </p:cNvCxnSpPr>
          <p:nvPr/>
        </p:nvCxnSpPr>
        <p:spPr>
          <a:xfrm flipH="1">
            <a:off x="5641728" y="4826539"/>
            <a:ext cx="1799693" cy="387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352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8A8FC-CA17-4FF3-8D4F-352BDDD2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079" y="197826"/>
            <a:ext cx="10058400" cy="530143"/>
          </a:xfrm>
        </p:spPr>
        <p:txBody>
          <a:bodyPr>
            <a:normAutofit fontScale="90000"/>
          </a:bodyPr>
          <a:lstStyle/>
          <a:p>
            <a:r>
              <a:rPr lang="ru-RU" dirty="0"/>
              <a:t>Построение модели в </a:t>
            </a:r>
            <a:r>
              <a:rPr lang="en-US" dirty="0"/>
              <a:t>Power BI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EE59F8-931B-44EF-874C-E40488C31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965" y="907356"/>
            <a:ext cx="5237825" cy="5360094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 </a:t>
            </a:r>
            <a:r>
              <a:rPr lang="en-US" dirty="0"/>
              <a:t>Power BI </a:t>
            </a:r>
            <a:r>
              <a:rPr lang="ru-RU" dirty="0"/>
              <a:t>была создана таблица дат:</a:t>
            </a:r>
          </a:p>
          <a:p>
            <a:r>
              <a:rPr lang="en-US" dirty="0"/>
              <a:t>CALENDAR(MIN('</a:t>
            </a:r>
            <a:r>
              <a:rPr lang="en-US" dirty="0" err="1"/>
              <a:t>car_sales</a:t>
            </a:r>
            <a:r>
              <a:rPr lang="en-US" dirty="0"/>
              <a:t>'[Date]), MAX(('</a:t>
            </a:r>
            <a:r>
              <a:rPr lang="en-US" dirty="0" err="1"/>
              <a:t>car_sales</a:t>
            </a:r>
            <a:r>
              <a:rPr lang="en-US" dirty="0"/>
              <a:t>'[Date])))</a:t>
            </a:r>
            <a:endParaRPr lang="ru-RU" dirty="0"/>
          </a:p>
          <a:p>
            <a:r>
              <a:rPr lang="ru-RU" dirty="0"/>
              <a:t>В неё добавлены столбцы:</a:t>
            </a:r>
            <a:endParaRPr lang="en-US" dirty="0"/>
          </a:p>
          <a:p>
            <a:r>
              <a:rPr lang="en-US" dirty="0"/>
              <a:t>•</a:t>
            </a:r>
            <a:r>
              <a:rPr lang="ru-RU" dirty="0"/>
              <a:t> </a:t>
            </a:r>
            <a:r>
              <a:rPr lang="en-US" dirty="0"/>
              <a:t>Year = YEAR('Calendar'[Date])</a:t>
            </a:r>
            <a:endParaRPr lang="ru-RU" dirty="0"/>
          </a:p>
          <a:p>
            <a:r>
              <a:rPr lang="en-US" dirty="0"/>
              <a:t>• Month = MONTH('Calendar'[Date])</a:t>
            </a:r>
            <a:endParaRPr lang="ru-RU" dirty="0"/>
          </a:p>
          <a:p>
            <a:r>
              <a:rPr lang="en-US" dirty="0"/>
              <a:t>•</a:t>
            </a:r>
            <a:r>
              <a:rPr lang="ru-RU" dirty="0"/>
              <a:t> </a:t>
            </a:r>
            <a:r>
              <a:rPr lang="en-US" dirty="0"/>
              <a:t>Day of week = WEEKDAY('Calendar'[Date])</a:t>
            </a:r>
            <a:endParaRPr lang="ru-RU" dirty="0"/>
          </a:p>
          <a:p>
            <a:r>
              <a:rPr lang="ru-RU" dirty="0"/>
              <a:t>В основной таблице были созданы столбцы </a:t>
            </a:r>
            <a:r>
              <a:rPr lang="en-US" dirty="0" err="1"/>
              <a:t>Company_model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Customer full name</a:t>
            </a:r>
            <a:r>
              <a:rPr lang="ru-RU" dirty="0"/>
              <a:t>, а также меры:</a:t>
            </a:r>
          </a:p>
          <a:p>
            <a:r>
              <a:rPr lang="en-US" dirty="0"/>
              <a:t>Sales_2023 = CALCULATE(SUM('</a:t>
            </a:r>
            <a:r>
              <a:rPr lang="en-US" dirty="0" err="1"/>
              <a:t>car_sales</a:t>
            </a:r>
            <a:r>
              <a:rPr lang="en-US" dirty="0"/>
              <a:t>'[Price]), FILTER('Calendar', 'Calendar'[Year] = 2023))</a:t>
            </a:r>
            <a:endParaRPr lang="ru-RU" dirty="0"/>
          </a:p>
          <a:p>
            <a:r>
              <a:rPr lang="en-US" dirty="0"/>
              <a:t>Sales_2022 = CALCULATE(SUM('</a:t>
            </a:r>
            <a:r>
              <a:rPr lang="en-US" dirty="0" err="1"/>
              <a:t>car_sales</a:t>
            </a:r>
            <a:r>
              <a:rPr lang="en-US" dirty="0"/>
              <a:t>'[Price]), DATEADD('CALENDAR'[Date], -1, YEAR))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624953-CF86-4AB0-AFF6-F6BFA41C1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F4753C-71D1-4498-AF01-DD23A617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27969"/>
            <a:ext cx="6391922" cy="56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70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2BE70-5AB2-4D3A-915C-81DD48C1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8E6A82-13E5-422F-A88B-BAD455D73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4052C5-95E5-4DA4-8244-C3EC35B1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11.08.2024</a:t>
            </a:fld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6D6803-A6C5-4C68-A785-E937C62DC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9"/>
            <a:ext cx="12192000" cy="685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86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8B0DA4-2755-4E67-8EE7-867F1FF6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ED7E6F-A25D-4558-9085-EF86CCCA9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0E4971-1D73-4B95-9ED5-6321727C2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11.08.2024</a:t>
            </a:fld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F3AC32-5D9E-47A4-A3C8-A80279DBF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4"/>
            <a:ext cx="12192000" cy="682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84910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ие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5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{7B603B9C-608A-4E3C-9D0D-DBC6BDF10ECF}tf56160789_win32</Template>
  <TotalTime>2105</TotalTime>
  <Words>625</Words>
  <Application>Microsoft Office PowerPoint</Application>
  <PresentationFormat>Широкоэкранный</PresentationFormat>
  <Paragraphs>45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Bookman Old Style</vt:lpstr>
      <vt:lpstr>Calibri</vt:lpstr>
      <vt:lpstr>Franklin Gothic Book</vt:lpstr>
      <vt:lpstr>system-ui</vt:lpstr>
      <vt:lpstr>Пользовательские</vt:lpstr>
      <vt:lpstr>Анализ продажи автомобилей</vt:lpstr>
      <vt:lpstr>Анализ был проведён на основе отчёта о продаже автомобилей за период с 01.01.2022 по 31.12.2023 в 7 штатах США (Middletown, Aurora, Greenville, Pasco, Janesville, Scottsdale и Austin).   </vt:lpstr>
      <vt:lpstr>Цели проведённого анализа:  - Изучить общие тенденции и сезонные закономерности продаж автомобилей. - Выявить предпочтения потребителей. - Вычленить сегменты клиентов для более эффективной работы маркетинга.  </vt:lpstr>
      <vt:lpstr>Этапы реализации проекта:  1. Изучение данных в Jupyter notebook. 2. «Чистка данных». 3. Группировка данных по различным критериям выбора автомобилей. 4. Статистическое изучение данных. 5. Проведение корреляционного  и rfm анализа. 6. Создание дашборда в Power BI. 7.    Выполнение задания по SQL.</vt:lpstr>
      <vt:lpstr>Явной зависимости стоимости автомобиля и годового дохода покупателя не наблюдается.  Можно отметить, что превалирующая часть покупателей имеют годовой доход до 200 тыс.долл, при этом они покупают, авто стоимостью от 8 000 до 47 000 долл.  Имеются аномалии: часть покупателей с доходом в районе 10 тыс. долл купили авто стоимостью в диапазоне - от 1200 до 85 000 долл. Покупатель с наибольшим годовым доходом (11,2 млн.долл) купил авто стоимостью всего за 26 тыс. долл.</vt:lpstr>
      <vt:lpstr>RFM – анализ</vt:lpstr>
      <vt:lpstr>Построение модели в Power BI</vt:lpstr>
      <vt:lpstr>Презентация PowerPoint</vt:lpstr>
      <vt:lpstr>Презентация PowerPoint</vt:lpstr>
      <vt:lpstr>Презентация PowerPoint</vt:lpstr>
      <vt:lpstr>ВЫВОДЫ:</vt:lpstr>
      <vt:lpstr>ВЫВОДЫ:</vt:lpstr>
      <vt:lpstr>СПАСИБО ЗА ВНИМАНИЕ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Lorem Ipsum</dc:title>
  <dc:creator>Бируля Валерия Игоревна</dc:creator>
  <cp:lastModifiedBy>Бируля Валерия Игоревна</cp:lastModifiedBy>
  <cp:revision>40</cp:revision>
  <dcterms:created xsi:type="dcterms:W3CDTF">2024-07-30T17:49:31Z</dcterms:created>
  <dcterms:modified xsi:type="dcterms:W3CDTF">2024-08-11T19:55:56Z</dcterms:modified>
</cp:coreProperties>
</file>